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29B675-6E74-424B-A3D8-B9F867CAB108}"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9B675-6E74-424B-A3D8-B9F867CAB108}"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9B675-6E74-424B-A3D8-B9F867CAB108}"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29B675-6E74-424B-A3D8-B9F867CAB108}"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9B675-6E74-424B-A3D8-B9F867CAB108}"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29B675-6E74-424B-A3D8-B9F867CAB108}"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29B675-6E74-424B-A3D8-B9F867CAB108}" type="datetimeFigureOut">
              <a:rPr lang="en-US" smtClean="0"/>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29B675-6E74-424B-A3D8-B9F867CAB108}" type="datetimeFigureOut">
              <a:rPr lang="en-US" smtClean="0"/>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9B675-6E74-424B-A3D8-B9F867CAB108}" type="datetimeFigureOut">
              <a:rPr lang="en-US" smtClean="0"/>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9B675-6E74-424B-A3D8-B9F867CAB108}"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9B675-6E74-424B-A3D8-B9F867CAB108}"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A03CE-38FC-4A1C-A9F9-6F5644E3D5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9B675-6E74-424B-A3D8-B9F867CAB108}" type="datetimeFigureOut">
              <a:rPr lang="en-US" smtClean="0"/>
              <a:t>7/22/2021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A03CE-38FC-4A1C-A9F9-6F5644E3D5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rgbClr val="00B0F0"/>
                </a:solidFill>
                <a:effectLst>
                  <a:outerShdw blurRad="38100" dist="38100" dir="2700000" algn="tl">
                    <a:srgbClr val="000000">
                      <a:alpha val="43137"/>
                    </a:srgbClr>
                  </a:outerShdw>
                </a:effectLst>
              </a:rPr>
              <a:t>Lowrence</a:t>
            </a:r>
            <a:r>
              <a:rPr lang="en-US" b="1" dirty="0" smtClean="0">
                <a:solidFill>
                  <a:srgbClr val="00B0F0"/>
                </a:solidFill>
                <a:effectLst>
                  <a:outerShdw blurRad="38100" dist="38100" dir="2700000" algn="tl">
                    <a:srgbClr val="000000">
                      <a:alpha val="43137"/>
                    </a:srgbClr>
                  </a:outerShdw>
                </a:effectLst>
              </a:rPr>
              <a:t> </a:t>
            </a:r>
            <a:r>
              <a:rPr lang="en-US" b="1" dirty="0" err="1" smtClean="0">
                <a:solidFill>
                  <a:srgbClr val="00B0F0"/>
                </a:solidFill>
                <a:effectLst>
                  <a:outerShdw blurRad="38100" dist="38100" dir="2700000" algn="tl">
                    <a:srgbClr val="000000">
                      <a:alpha val="43137"/>
                    </a:srgbClr>
                  </a:outerShdw>
                </a:effectLst>
              </a:rPr>
              <a:t>Lassig</a:t>
            </a:r>
            <a:endParaRPr lang="en-US" b="1" dirty="0">
              <a:solidFill>
                <a:srgbClr val="00B0F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 </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r>
              <a:rPr lang="en-US" sz="2300" dirty="0" err="1" smtClean="0">
                <a:solidFill>
                  <a:srgbClr val="00B0F0"/>
                </a:solidFill>
              </a:rPr>
              <a:t>Lowrence</a:t>
            </a:r>
            <a:r>
              <a:rPr lang="en-US" sz="2300" dirty="0" smtClean="0">
                <a:solidFill>
                  <a:srgbClr val="00B0F0"/>
                </a:solidFill>
              </a:rPr>
              <a:t> </a:t>
            </a:r>
            <a:r>
              <a:rPr lang="en-US" sz="2300" dirty="0" err="1" smtClean="0">
                <a:solidFill>
                  <a:srgbClr val="00B0F0"/>
                </a:solidFill>
              </a:rPr>
              <a:t>Lassig</a:t>
            </a:r>
            <a:r>
              <a:rPr lang="en-US" sz="2300" dirty="0" smtClean="0">
                <a:solidFill>
                  <a:srgbClr val="00B0F0"/>
                </a:solidFill>
              </a:rPr>
              <a:t> </a:t>
            </a:r>
            <a:r>
              <a:rPr lang="en-US" sz="2300" dirty="0" smtClean="0"/>
              <a:t>is a Prof. of law at the </a:t>
            </a:r>
            <a:r>
              <a:rPr lang="en-US" sz="2300" dirty="0" err="1" smtClean="0"/>
              <a:t>Standford</a:t>
            </a:r>
            <a:r>
              <a:rPr lang="en-US" sz="2300" dirty="0" smtClean="0"/>
              <a:t> Law School, and the director of the centre for internet and society at </a:t>
            </a:r>
            <a:r>
              <a:rPr lang="en-US" sz="2300" dirty="0" err="1" smtClean="0"/>
              <a:t>Standford</a:t>
            </a:r>
            <a:r>
              <a:rPr lang="en-US" sz="2300" dirty="0" smtClean="0"/>
              <a:t>. As an internet lawyer and activists o behalf of those who support greater openness of access to digital content and oppose forms of copyright and other laws that serve to restrict such access artificially.</a:t>
            </a:r>
          </a:p>
          <a:p>
            <a:pPr>
              <a:buNone/>
            </a:pPr>
            <a:r>
              <a:rPr lang="en-US" sz="2300" dirty="0"/>
              <a:t>	</a:t>
            </a:r>
            <a:r>
              <a:rPr lang="en-US" sz="2300" dirty="0" smtClean="0"/>
              <a:t>“ </a:t>
            </a:r>
            <a:r>
              <a:rPr lang="en-US" sz="2300" dirty="0" smtClean="0">
                <a:solidFill>
                  <a:srgbClr val="00B0F0"/>
                </a:solidFill>
              </a:rPr>
              <a:t>In code and other laws of cyber  space</a:t>
            </a:r>
            <a:r>
              <a:rPr lang="en-US" sz="2300" dirty="0" smtClean="0"/>
              <a:t>” and “</a:t>
            </a:r>
            <a:r>
              <a:rPr lang="en-US" sz="2300" dirty="0" smtClean="0">
                <a:solidFill>
                  <a:srgbClr val="00B0F0"/>
                </a:solidFill>
              </a:rPr>
              <a:t>Future of Ideas</a:t>
            </a:r>
            <a:r>
              <a:rPr lang="en-US" sz="2300" dirty="0" smtClean="0"/>
              <a:t>” </a:t>
            </a:r>
            <a:r>
              <a:rPr lang="en-US" sz="2300" dirty="0" err="1" smtClean="0"/>
              <a:t>lassig</a:t>
            </a:r>
            <a:r>
              <a:rPr lang="en-US" sz="2300" dirty="0" smtClean="0"/>
              <a:t> argued that law and legislation played a critical role in shaping the architecture of internet. Moreover, the code as it is developed in the most influential and widely used software packages governs user </a:t>
            </a:r>
            <a:r>
              <a:rPr lang="en-US" sz="2300" dirty="0" err="1" smtClean="0"/>
              <a:t>behaviour</a:t>
            </a:r>
            <a:r>
              <a:rPr lang="en-US" sz="2300" dirty="0" smtClean="0"/>
              <a:t> in ways that are akin to those of the legal system. </a:t>
            </a:r>
            <a:r>
              <a:rPr lang="en-US" sz="2300" dirty="0" err="1" smtClean="0"/>
              <a:t>Lassig</a:t>
            </a:r>
            <a:r>
              <a:rPr lang="en-US" sz="2300" dirty="0" smtClean="0"/>
              <a:t> describe digital communication system as having an architecture that consists of three layers:</a:t>
            </a:r>
          </a:p>
          <a:p>
            <a:pPr>
              <a:buNone/>
            </a:pPr>
            <a:r>
              <a:rPr lang="en-US" sz="2300" dirty="0"/>
              <a:t>	</a:t>
            </a:r>
            <a:r>
              <a:rPr lang="en-US" sz="2300" dirty="0" smtClean="0"/>
              <a:t>a physical layer</a:t>
            </a:r>
          </a:p>
          <a:p>
            <a:pPr>
              <a:buNone/>
            </a:pPr>
            <a:r>
              <a:rPr lang="en-US" sz="2300" dirty="0"/>
              <a:t> 	</a:t>
            </a:r>
            <a:r>
              <a:rPr lang="en-US" sz="2300" dirty="0" smtClean="0"/>
              <a:t>a code layer</a:t>
            </a:r>
          </a:p>
          <a:p>
            <a:pPr>
              <a:buNone/>
            </a:pPr>
            <a:r>
              <a:rPr lang="en-US" sz="2300" dirty="0"/>
              <a:t>	</a:t>
            </a:r>
            <a:r>
              <a:rPr lang="en-US" sz="2300" dirty="0" smtClean="0"/>
              <a:t>a content layer</a:t>
            </a:r>
            <a:endParaRPr lang="en-US" sz="23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 physical layer</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A physical layer which is the network through which communication travels and communication devices are connected to one another.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 code layer</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A code layer is constituted by the code or software which operates, communications hardware devices as well as the protocols through which devices interconnect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 content layer</a:t>
            </a:r>
            <a:endParaRPr lang="en-US" dirty="0">
              <a:solidFill>
                <a:srgbClr val="00B0F0"/>
              </a:solidFill>
            </a:endParaRPr>
          </a:p>
        </p:txBody>
      </p:sp>
      <p:sp>
        <p:nvSpPr>
          <p:cNvPr id="3" name="Content Placeholder 2"/>
          <p:cNvSpPr>
            <a:spLocks noGrp="1"/>
          </p:cNvSpPr>
          <p:nvPr>
            <p:ph idx="1"/>
          </p:nvPr>
        </p:nvSpPr>
        <p:spPr/>
        <p:txBody>
          <a:bodyPr>
            <a:normAutofit fontScale="85000" lnSpcReduction="10000"/>
          </a:bodyPr>
          <a:lstStyle/>
          <a:p>
            <a:r>
              <a:rPr lang="en-US" dirty="0" smtClean="0"/>
              <a:t>A content layer is the content that is delivered through the communication network. For </a:t>
            </a:r>
            <a:r>
              <a:rPr lang="en-US" dirty="0" err="1"/>
              <a:t>L</a:t>
            </a:r>
            <a:r>
              <a:rPr lang="en-US" dirty="0" err="1" smtClean="0"/>
              <a:t>assig</a:t>
            </a:r>
            <a:r>
              <a:rPr lang="en-US" dirty="0" smtClean="0"/>
              <a:t>, the internet has evolved as communication infrastructure both its physical and code. </a:t>
            </a:r>
          </a:p>
          <a:p>
            <a:pPr>
              <a:buNone/>
            </a:pPr>
            <a:r>
              <a:rPr lang="en-US" dirty="0"/>
              <a:t>	T</a:t>
            </a:r>
            <a:r>
              <a:rPr lang="en-US" dirty="0" smtClean="0"/>
              <a:t>hey are neutral , non-</a:t>
            </a:r>
            <a:r>
              <a:rPr lang="en-US" dirty="0" err="1" smtClean="0"/>
              <a:t>rivalous</a:t>
            </a:r>
            <a:r>
              <a:rPr lang="en-US" dirty="0" smtClean="0"/>
              <a:t> resources available to all without needing to seek the permission of others. As a result , the ability to produce content for the internet can occur through processes that almost infinitely </a:t>
            </a:r>
            <a:r>
              <a:rPr lang="en-US" dirty="0" err="1" smtClean="0"/>
              <a:t>decentralised</a:t>
            </a:r>
            <a:r>
              <a:rPr lang="en-US" dirty="0" smtClean="0"/>
              <a:t>. </a:t>
            </a:r>
            <a:r>
              <a:rPr lang="en-US" dirty="0" err="1" smtClean="0"/>
              <a:t>Lassig</a:t>
            </a:r>
            <a:r>
              <a:rPr lang="en-US" dirty="0" smtClean="0"/>
              <a:t> thus argued that the internet development has developed </a:t>
            </a:r>
            <a:r>
              <a:rPr lang="en-US" dirty="0" smtClean="0">
                <a:solidFill>
                  <a:srgbClr val="00B0F0"/>
                </a:solidFill>
              </a:rPr>
              <a:t>an information common</a:t>
            </a:r>
            <a:r>
              <a:rPr lang="en-US" dirty="0" smtClean="0"/>
              <a:t> that promote continuous innovation.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 seeking of monopoly runs through devices such as copyright law and the capacity of powerful established corporate interests to hold undue influence over government and legislation. In the future of ideas, </a:t>
            </a:r>
            <a:r>
              <a:rPr lang="en-US" dirty="0" err="1" smtClean="0"/>
              <a:t>Lassig</a:t>
            </a:r>
            <a:r>
              <a:rPr lang="en-US" dirty="0" smtClean="0"/>
              <a:t> discussed the potential for the code layer of the internet to be transformed from a relatively open to a proprietary environment where dominant industry player can shape the direction of innovation I order to best protect their own interests so that big corporation could use their power over their platforms from the innovation that would threatened it.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249</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Lowrence Lassig</vt:lpstr>
      <vt:lpstr>Slide 2</vt:lpstr>
      <vt:lpstr>A physical layer</vt:lpstr>
      <vt:lpstr>A code layer</vt:lpstr>
      <vt:lpstr>A content layer</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Lowrence Lassig</dc:title>
  <dc:creator>Lenovo</dc:creator>
  <cp:lastModifiedBy>Lenovo</cp:lastModifiedBy>
  <cp:revision>5</cp:revision>
  <dcterms:created xsi:type="dcterms:W3CDTF">2021-07-22T11:30:00Z</dcterms:created>
  <dcterms:modified xsi:type="dcterms:W3CDTF">2021-07-22T12:12:31Z</dcterms:modified>
</cp:coreProperties>
</file>